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16"/>
  </p:notesMasterIdLst>
  <p:handoutMasterIdLst>
    <p:handoutMasterId r:id="rId17"/>
  </p:handoutMasterIdLst>
  <p:sldIdLst>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A4E8F-640D-4A27-8F4F-ED02A7F86CC7}" v="15" dt="2024-08-27T04:59:33.4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1" autoAdjust="0"/>
  </p:normalViewPr>
  <p:slideViewPr>
    <p:cSldViewPr snapToGrid="0" showGuides="1">
      <p:cViewPr varScale="1">
        <p:scale>
          <a:sx n="67" d="100"/>
          <a:sy n="67" d="100"/>
        </p:scale>
        <p:origin x="858" y="6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8/28/2024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6B4A3-4212-4E39-93DE-E053E8F69C28}" type="datetimeFigureOut">
              <a:rPr lang="en-US" smtClean="0"/>
              <a:t>8/28/2024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
        <p:nvSpPr>
          <p:cNvPr id="18" name="Rectangle 17" descr="View of a mountain range">
            <a:extLst>
              <a:ext uri="{FF2B5EF4-FFF2-40B4-BE49-F238E27FC236}">
                <a16:creationId xmlns:a16="http://schemas.microsoft.com/office/drawing/2014/main" id="{D817B27B-32A5-40CB-9BD3-B88A7D023889}"/>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20" name="Rectangle 19">
            <a:extLst>
              <a:ext uri="{FF2B5EF4-FFF2-40B4-BE49-F238E27FC236}">
                <a16:creationId xmlns:a16="http://schemas.microsoft.com/office/drawing/2014/main" id="{8184446B-6EFB-47EC-B082-1573A1F4A203}"/>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2" name="Rectangle 21">
            <a:extLst>
              <a:ext uri="{FF2B5EF4-FFF2-40B4-BE49-F238E27FC236}">
                <a16:creationId xmlns:a16="http://schemas.microsoft.com/office/drawing/2014/main" id="{58C2E2EE-468D-4D15-9BBE-D121FA2AE598}"/>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94524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09808818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1093716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54980425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3235906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413580406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60832546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71543237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descr="View of a lake and mountain range">
            <a:extLst>
              <a:ext uri="{FF2B5EF4-FFF2-40B4-BE49-F238E27FC236}">
                <a16:creationId xmlns:a16="http://schemas.microsoft.com/office/drawing/2014/main" id="{2C094BEC-F33D-408E-B6D6-D390CB2147A0}"/>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D40F93AC-2FED-4EC3-A2BE-1E630A5B52E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5A02D953-FB18-4657-B84C-FC4CC2634407}"/>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D774A48D-F366-474D-A3BC-99B2E2D8FAB9}"/>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63579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a:extLst>
              <a:ext uri="{FF2B5EF4-FFF2-40B4-BE49-F238E27FC236}">
                <a16:creationId xmlns:a16="http://schemas.microsoft.com/office/drawing/2014/main" id="{4EEE0B6C-9CC7-4941-BDB4-A4B0ADCEC725}"/>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8" name="Rectangle 7" descr="View of a lake and mountain range">
            <a:extLst>
              <a:ext uri="{FF2B5EF4-FFF2-40B4-BE49-F238E27FC236}">
                <a16:creationId xmlns:a16="http://schemas.microsoft.com/office/drawing/2014/main" id="{1B461BEC-4A4D-48C6-8EC3-0C3D09E422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496DB651-7381-4B95-81F8-DDD7297258D5}"/>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CCA29D59-47F6-4314-A882-2894DD296BDF}"/>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6AF55BC6-7C17-4E73-898A-78A64449A43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55140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F91B8A8B-7733-4916-80CB-E9FA20577B70}"/>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4AE010BE-9678-4D22-AED5-7F37D40BC665}"/>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45413C1D-E560-4A7A-BC48-1351C06A61D0}"/>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860FB1BC-BD3D-420B-9936-3891AA93B7DD}"/>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327891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Rectangle 9" descr="View of a lake and mountain range">
            <a:extLst>
              <a:ext uri="{FF2B5EF4-FFF2-40B4-BE49-F238E27FC236}">
                <a16:creationId xmlns:a16="http://schemas.microsoft.com/office/drawing/2014/main" id="{15958804-F0D8-472F-8B4D-530C7E6FF3D3}"/>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77075CC6-CB0D-49A1-B455-815448CD6701}"/>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2" name="Oval 11">
            <a:extLst>
              <a:ext uri="{FF2B5EF4-FFF2-40B4-BE49-F238E27FC236}">
                <a16:creationId xmlns:a16="http://schemas.microsoft.com/office/drawing/2014/main" id="{89192663-55D1-4B98-942F-AAAADC33675F}"/>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345471D0-CF33-457E-AD90-502EAC3F055B}"/>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45556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Rectangle 5" descr="Unpaved road lined with trees, mountain side drive">
            <a:extLst>
              <a:ext uri="{FF2B5EF4-FFF2-40B4-BE49-F238E27FC236}">
                <a16:creationId xmlns:a16="http://schemas.microsoft.com/office/drawing/2014/main" id="{50818AEF-862A-40E9-BA4F-1C68632E9DAD}"/>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7" name="Rectangle 6">
            <a:extLst>
              <a:ext uri="{FF2B5EF4-FFF2-40B4-BE49-F238E27FC236}">
                <a16:creationId xmlns:a16="http://schemas.microsoft.com/office/drawing/2014/main" id="{4923C421-8CC4-484E-9E11-7B8BB5A21E8A}"/>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15E58AB8-4C3A-436A-B9A8-5465EE41355A}"/>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36A0FB3F-5313-47A9-A539-442839BBA7D8}"/>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9882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endParaRPr lang="en-US" noProof="0"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id="{71A707BF-AAF3-4BFB-AB95-CD7274606AD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35666338-73AD-4D83-9EEC-CDB2BDABA37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7" name="Oval 6">
            <a:extLst>
              <a:ext uri="{FF2B5EF4-FFF2-40B4-BE49-F238E27FC236}">
                <a16:creationId xmlns:a16="http://schemas.microsoft.com/office/drawing/2014/main" id="{290241D5-E367-426A-83C9-B220D1B4DB2A}"/>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588368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57CC652D-A437-475D-B9AA-44228AC91367}"/>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BDFACD0-BC7E-42BB-AEB1-54FCE1D6F10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0E08926B-28B9-4152-ABDE-4E86C60C84EA}"/>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9DF355EE-5027-425C-B09C-6E82DDC2BEB2}"/>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47373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3F1E8810-1147-481D-AED1-425D605CB21D}"/>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E2E5DCAB-8BF9-476C-9237-700B3600896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88C01EA0-6314-4F38-8E84-F40924914186}"/>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7826DB66-D912-45EA-9357-FC29BEC485C2}"/>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50857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noProof="0"/>
              <a:t>MM.DD.20XX</a:t>
            </a:r>
            <a:endParaRPr lang="en-US" noProof="0"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10761453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653" r:id="rId17"/>
    <p:sldLayoutId id="2147483677" r:id="rId18"/>
    <p:sldLayoutId id="2147483678" r:id="rId19"/>
    <p:sldLayoutId id="2147483679" r:id="rId20"/>
    <p:sldLayoutId id="2147483681" r:id="rId21"/>
    <p:sldLayoutId id="2147483682" r:id="rId22"/>
    <p:sldLayoutId id="2147483683" r:id="rId23"/>
    <p:sldLayoutId id="2147483684" r:id="rId24"/>
    <p:sldLayoutId id="2147483685" r:id="rId25"/>
    <p:sldLayoutId id="2147483686" r:id="rId26"/>
    <p:sldLayoutId id="2147483689" r:id="rId27"/>
    <p:sldLayoutId id="2147483690" r:id="rId28"/>
    <p:sldLayoutId id="2147483691" r:id="rId29"/>
    <p:sldLayoutId id="2147483692" r:id="rId30"/>
    <p:sldLayoutId id="2147483693" r:id="rId31"/>
    <p:sldLayoutId id="2147483694" r:id="rId32"/>
    <p:sldLayoutId id="2147483687" r:id="rId33"/>
    <p:sldLayoutId id="2147483695" r:id="rId34"/>
    <p:sldLayoutId id="2147483688" r:id="rId35"/>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realistic neon lights background">
            <a:extLst>
              <a:ext uri="{FF2B5EF4-FFF2-40B4-BE49-F238E27FC236}">
                <a16:creationId xmlns:a16="http://schemas.microsoft.com/office/drawing/2014/main" id="{C41E7A1F-3B6A-4101-8869-E299016BF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F52D922-1637-66B4-2E30-7EF4F02980D6}"/>
              </a:ext>
            </a:extLst>
          </p:cNvPr>
          <p:cNvSpPr>
            <a:spLocks noGrp="1"/>
          </p:cNvSpPr>
          <p:nvPr>
            <p:ph type="title"/>
          </p:nvPr>
        </p:nvSpPr>
        <p:spPr>
          <a:xfrm>
            <a:off x="237093" y="458910"/>
            <a:ext cx="11635819" cy="1325563"/>
          </a:xfrm>
        </p:spPr>
        <p:txBody>
          <a:bodyPr>
            <a:normAutofit/>
          </a:bodyPr>
          <a:lstStyle/>
          <a:p>
            <a:pPr marL="0" lvl="0" indent="0" rtl="0">
              <a:spcBef>
                <a:spcPts val="0"/>
              </a:spcBef>
              <a:spcAft>
                <a:spcPts val="0"/>
              </a:spcAft>
            </a:pPr>
            <a:r>
              <a:rPr lang="en-US" b="1" u="sng" dirty="0">
                <a:solidFill>
                  <a:srgbClr val="FF0000"/>
                </a:solidFill>
                <a:latin typeface="Sitka Small" panose="02000505000000020004" pitchFamily="2" charset="0"/>
                <a:ea typeface="Times New Roman"/>
                <a:cs typeface="Times New Roman"/>
                <a:sym typeface="Times New Roman"/>
              </a:rPr>
              <a:t>EMPLOYEE DATA ANALYSIS USING EXCEL</a:t>
            </a:r>
            <a:endParaRPr lang="en-IN" b="1" u="sng" dirty="0">
              <a:solidFill>
                <a:srgbClr val="FF0000"/>
              </a:solidFill>
              <a:latin typeface="Sitka Small" panose="02000505000000020004" pitchFamily="2" charset="0"/>
            </a:endParaRPr>
          </a:p>
        </p:txBody>
      </p:sp>
      <p:sp>
        <p:nvSpPr>
          <p:cNvPr id="5" name="TextBox 4">
            <a:extLst>
              <a:ext uri="{FF2B5EF4-FFF2-40B4-BE49-F238E27FC236}">
                <a16:creationId xmlns:a16="http://schemas.microsoft.com/office/drawing/2014/main" id="{03A24087-6BB9-C5DC-81BE-7C5BE84B661E}"/>
              </a:ext>
            </a:extLst>
          </p:cNvPr>
          <p:cNvSpPr txBox="1"/>
          <p:nvPr/>
        </p:nvSpPr>
        <p:spPr>
          <a:xfrm>
            <a:off x="401217" y="2686896"/>
            <a:ext cx="10590244" cy="2246769"/>
          </a:xfrm>
          <a:prstGeom prst="rect">
            <a:avLst/>
          </a:prstGeom>
          <a:noFill/>
        </p:spPr>
        <p:txBody>
          <a:bodyPr wrap="square" rtlCol="0">
            <a:spAutoFit/>
          </a:bodyPr>
          <a:lstStyle/>
          <a:p>
            <a:r>
              <a:rPr lang="en-IN" sz="2800" b="1" dirty="0">
                <a:solidFill>
                  <a:schemeClr val="bg1">
                    <a:lumMod val="95000"/>
                  </a:schemeClr>
                </a:solidFill>
                <a:latin typeface="Times New Roman" panose="02020603050405020304" pitchFamily="18" charset="0"/>
                <a:ea typeface="Lato"/>
                <a:cs typeface="Times New Roman" panose="02020603050405020304" pitchFamily="18" charset="0"/>
                <a:sym typeface="Lato"/>
              </a:rPr>
              <a:t>NAME: JEEVITHA.S</a:t>
            </a:r>
          </a:p>
          <a:p>
            <a:r>
              <a:rPr lang="en-IN" sz="2800" b="1" dirty="0">
                <a:solidFill>
                  <a:schemeClr val="bg1">
                    <a:lumMod val="95000"/>
                  </a:schemeClr>
                </a:solidFill>
                <a:latin typeface="Times New Roman" panose="02020603050405020304" pitchFamily="18" charset="0"/>
                <a:ea typeface="Lato"/>
                <a:cs typeface="Times New Roman" panose="02020603050405020304" pitchFamily="18" charset="0"/>
                <a:sym typeface="Lato"/>
              </a:rPr>
              <a:t>REGISTER NO : asunm1325312208197</a:t>
            </a:r>
          </a:p>
          <a:p>
            <a:r>
              <a:rPr lang="en-IN" sz="2800" b="1" dirty="0">
                <a:solidFill>
                  <a:schemeClr val="bg1">
                    <a:lumMod val="95000"/>
                  </a:schemeClr>
                </a:solidFill>
                <a:latin typeface="Times New Roman" panose="02020603050405020304" pitchFamily="18" charset="0"/>
                <a:ea typeface="Lato"/>
                <a:cs typeface="Times New Roman" panose="02020603050405020304" pitchFamily="18" charset="0"/>
                <a:sym typeface="Lato"/>
              </a:rPr>
              <a:t>DEPARTMENT : COMMERCE</a:t>
            </a:r>
          </a:p>
          <a:p>
            <a:r>
              <a:rPr lang="en-US" sz="2800" b="1" dirty="0">
                <a:solidFill>
                  <a:schemeClr val="bg1">
                    <a:lumMod val="95000"/>
                  </a:schemeClr>
                </a:solidFill>
                <a:latin typeface="Times New Roman" panose="02020603050405020304" pitchFamily="18" charset="0"/>
                <a:ea typeface="Lato"/>
                <a:cs typeface="Times New Roman" panose="02020603050405020304" pitchFamily="18" charset="0"/>
                <a:sym typeface="Lato"/>
              </a:rPr>
              <a:t>COLLEGE : SIR THEAGARAYA COLLEGE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ree vector realistic neon lights background">
            <a:extLst>
              <a:ext uri="{FF2B5EF4-FFF2-40B4-BE49-F238E27FC236}">
                <a16:creationId xmlns:a16="http://schemas.microsoft.com/office/drawing/2014/main" id="{652DFD65-8E49-45E6-9F3F-006E840FB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84EED1-1BD7-3AE4-30DE-F7A67D82E16A}"/>
              </a:ext>
            </a:extLst>
          </p:cNvPr>
          <p:cNvSpPr txBox="1"/>
          <p:nvPr/>
        </p:nvSpPr>
        <p:spPr>
          <a:xfrm>
            <a:off x="2010627" y="399083"/>
            <a:ext cx="7333861" cy="646331"/>
          </a:xfrm>
          <a:prstGeom prst="rect">
            <a:avLst/>
          </a:prstGeom>
          <a:noFill/>
        </p:spPr>
        <p:txBody>
          <a:bodyPr wrap="square" rtlCol="0">
            <a:spAutoFit/>
          </a:bodyPr>
          <a:lstStyle/>
          <a:p>
            <a:r>
              <a:rPr lang="en" sz="3600" b="1" u="sng" dirty="0">
                <a:solidFill>
                  <a:srgbClr val="FF0000"/>
                </a:solidFill>
                <a:latin typeface="Times New Roman"/>
                <a:ea typeface="Times New Roman"/>
                <a:cs typeface="Times New Roman"/>
                <a:sym typeface="Times New Roman"/>
              </a:rPr>
              <a:t>RESULTS</a:t>
            </a:r>
            <a:endParaRPr lang="en-IN" sz="3600" b="1" u="sng" dirty="0">
              <a:solidFill>
                <a:srgbClr val="FF0000"/>
              </a:solidFill>
            </a:endParaRPr>
          </a:p>
        </p:txBody>
      </p:sp>
      <p:pic>
        <p:nvPicPr>
          <p:cNvPr id="7" name="Picture 6">
            <a:extLst>
              <a:ext uri="{FF2B5EF4-FFF2-40B4-BE49-F238E27FC236}">
                <a16:creationId xmlns:a16="http://schemas.microsoft.com/office/drawing/2014/main" id="{D75786D9-3EFB-1AC8-C97D-2EC4E194DE30}"/>
              </a:ext>
            </a:extLst>
          </p:cNvPr>
          <p:cNvPicPr>
            <a:picLocks noChangeAspect="1"/>
          </p:cNvPicPr>
          <p:nvPr/>
        </p:nvPicPr>
        <p:blipFill>
          <a:blip r:embed="rId3"/>
          <a:stretch>
            <a:fillRect/>
          </a:stretch>
        </p:blipFill>
        <p:spPr>
          <a:xfrm>
            <a:off x="513183" y="1436713"/>
            <a:ext cx="11028784" cy="4991878"/>
          </a:xfrm>
          <a:prstGeom prst="rect">
            <a:avLst/>
          </a:prstGeom>
        </p:spPr>
      </p:pic>
      <p:graphicFrame>
        <p:nvGraphicFramePr>
          <p:cNvPr id="8" name="Object 7">
            <a:extLst>
              <a:ext uri="{FF2B5EF4-FFF2-40B4-BE49-F238E27FC236}">
                <a16:creationId xmlns:a16="http://schemas.microsoft.com/office/drawing/2014/main" id="{0053210B-007F-2F61-A8E5-BB39D126E48E}"/>
              </a:ext>
            </a:extLst>
          </p:cNvPr>
          <p:cNvGraphicFramePr>
            <a:graphicFrameLocks noChangeAspect="1"/>
          </p:cNvGraphicFramePr>
          <p:nvPr>
            <p:extLst>
              <p:ext uri="{D42A27DB-BD31-4B8C-83A1-F6EECF244321}">
                <p14:modId xmlns:p14="http://schemas.microsoft.com/office/powerpoint/2010/main" val="4207164531"/>
              </p:ext>
            </p:extLst>
          </p:nvPr>
        </p:nvGraphicFramePr>
        <p:xfrm>
          <a:off x="5980802" y="592393"/>
          <a:ext cx="1017037" cy="1688639"/>
        </p:xfrm>
        <a:graphic>
          <a:graphicData uri="http://schemas.openxmlformats.org/presentationml/2006/ole">
            <mc:AlternateContent xmlns:mc="http://schemas.openxmlformats.org/markup-compatibility/2006">
              <mc:Choice xmlns:v="urn:schemas-microsoft-com:vml" Requires="v">
                <p:oleObj name="Worksheet" showAsIcon="1" r:id="rId4" imgW="381071" imgH="792685" progId="Excel.Sheet.12">
                  <p:embed/>
                </p:oleObj>
              </mc:Choice>
              <mc:Fallback>
                <p:oleObj name="Worksheet" showAsIcon="1" r:id="rId4" imgW="381071" imgH="792685" progId="Excel.Sheet.12">
                  <p:embed/>
                  <p:pic>
                    <p:nvPicPr>
                      <p:cNvPr id="0" name=""/>
                      <p:cNvPicPr/>
                      <p:nvPr/>
                    </p:nvPicPr>
                    <p:blipFill>
                      <a:blip r:embed="rId5"/>
                      <a:stretch>
                        <a:fillRect/>
                      </a:stretch>
                    </p:blipFill>
                    <p:spPr>
                      <a:xfrm>
                        <a:off x="5980802" y="592393"/>
                        <a:ext cx="1017037" cy="1688639"/>
                      </a:xfrm>
                      <a:prstGeom prst="rect">
                        <a:avLst/>
                      </a:prstGeom>
                    </p:spPr>
                  </p:pic>
                </p:oleObj>
              </mc:Fallback>
            </mc:AlternateContent>
          </a:graphicData>
        </a:graphic>
      </p:graphicFrame>
      <p:sp>
        <p:nvSpPr>
          <p:cNvPr id="9" name="Arrow: Left 8">
            <a:extLst>
              <a:ext uri="{FF2B5EF4-FFF2-40B4-BE49-F238E27FC236}">
                <a16:creationId xmlns:a16="http://schemas.microsoft.com/office/drawing/2014/main" id="{AF72DC68-5964-A23C-42E3-F05B54472814}"/>
              </a:ext>
            </a:extLst>
          </p:cNvPr>
          <p:cNvSpPr/>
          <p:nvPr/>
        </p:nvSpPr>
        <p:spPr>
          <a:xfrm>
            <a:off x="7005136" y="700846"/>
            <a:ext cx="410546" cy="279919"/>
          </a:xfrm>
          <a:prstGeom prst="leftArrow">
            <a:avLst/>
          </a:prstGeom>
          <a:solidFill>
            <a:schemeClr val="bg2"/>
          </a:solidFill>
          <a:ln w="12700" cap="flat">
            <a:noFill/>
            <a:prstDash val="solid"/>
            <a:miter/>
          </a:ln>
        </p:spPr>
        <p:txBody>
          <a:bodyPr rtlCol="0" anchor="ctr"/>
          <a:lstStyle/>
          <a:p>
            <a:pPr algn="l"/>
            <a:endParaRPr lang="en-IN" dirty="0"/>
          </a:p>
        </p:txBody>
      </p:sp>
      <p:sp>
        <p:nvSpPr>
          <p:cNvPr id="11" name="TextBox 10">
            <a:extLst>
              <a:ext uri="{FF2B5EF4-FFF2-40B4-BE49-F238E27FC236}">
                <a16:creationId xmlns:a16="http://schemas.microsoft.com/office/drawing/2014/main" id="{56AD5830-E5CD-2128-2B0C-D4490DD49DC9}"/>
              </a:ext>
            </a:extLst>
          </p:cNvPr>
          <p:cNvSpPr txBox="1"/>
          <p:nvPr/>
        </p:nvSpPr>
        <p:spPr>
          <a:xfrm>
            <a:off x="7666173" y="674623"/>
            <a:ext cx="3013789"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(click to open file)</a:t>
            </a:r>
          </a:p>
        </p:txBody>
      </p:sp>
    </p:spTree>
    <p:extLst>
      <p:ext uri="{BB962C8B-B14F-4D97-AF65-F5344CB8AC3E}">
        <p14:creationId xmlns:p14="http://schemas.microsoft.com/office/powerpoint/2010/main" val="31616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569ABC-B9E0-24A5-77AD-D7975457C51F}"/>
              </a:ext>
            </a:extLst>
          </p:cNvPr>
          <p:cNvSpPr>
            <a:spLocks noGrp="1"/>
          </p:cNvSpPr>
          <p:nvPr>
            <p:ph type="ftr" sz="quarter" idx="11"/>
          </p:nvPr>
        </p:nvSpPr>
        <p:spPr/>
        <p:txBody>
          <a:bodyPr/>
          <a:lstStyle/>
          <a:p>
            <a:r>
              <a:rPr lang="en-US" noProof="0"/>
              <a:t>ADD A FOOTER</a:t>
            </a:r>
            <a:endParaRPr lang="en-US" noProof="0" dirty="0"/>
          </a:p>
        </p:txBody>
      </p:sp>
      <p:pic>
        <p:nvPicPr>
          <p:cNvPr id="11266" name="Picture 2" descr="Free vector realistic neon lights background">
            <a:extLst>
              <a:ext uri="{FF2B5EF4-FFF2-40B4-BE49-F238E27FC236}">
                <a16:creationId xmlns:a16="http://schemas.microsoft.com/office/drawing/2014/main" id="{9C300F12-DE55-4428-A925-A5966B7A7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146581-7D4F-F678-1233-60516C3CB627}"/>
              </a:ext>
            </a:extLst>
          </p:cNvPr>
          <p:cNvSpPr>
            <a:spLocks noGrp="1"/>
          </p:cNvSpPr>
          <p:nvPr>
            <p:ph type="sldNum" sz="quarter" idx="12"/>
          </p:nvPr>
        </p:nvSpPr>
        <p:spPr/>
        <p:txBody>
          <a:bodyPr/>
          <a:lstStyle/>
          <a:p>
            <a:fld id="{D495E168-DA5E-4888-8D8A-92B118324C14}" type="slidenum">
              <a:rPr lang="en-US" noProof="0" smtClean="0"/>
              <a:pPr/>
              <a:t>11</a:t>
            </a:fld>
            <a:endParaRPr lang="en-US" noProof="0" dirty="0"/>
          </a:p>
        </p:txBody>
      </p:sp>
      <p:sp>
        <p:nvSpPr>
          <p:cNvPr id="4" name="TextBox 3">
            <a:extLst>
              <a:ext uri="{FF2B5EF4-FFF2-40B4-BE49-F238E27FC236}">
                <a16:creationId xmlns:a16="http://schemas.microsoft.com/office/drawing/2014/main" id="{364015E1-F51E-E6E3-27A9-94FC0DED979B}"/>
              </a:ext>
            </a:extLst>
          </p:cNvPr>
          <p:cNvSpPr txBox="1"/>
          <p:nvPr/>
        </p:nvSpPr>
        <p:spPr>
          <a:xfrm>
            <a:off x="485192" y="475861"/>
            <a:ext cx="7427167" cy="646331"/>
          </a:xfrm>
          <a:prstGeom prst="rect">
            <a:avLst/>
          </a:prstGeom>
          <a:noFill/>
        </p:spPr>
        <p:txBody>
          <a:bodyPr wrap="square" rtlCol="0">
            <a:spAutoFit/>
          </a:bodyPr>
          <a:lstStyle/>
          <a:p>
            <a:r>
              <a:rPr lang="en" sz="3600" b="1" u="sng" dirty="0">
                <a:solidFill>
                  <a:srgbClr val="FF0000"/>
                </a:solidFill>
                <a:latin typeface="Times New Roman"/>
                <a:ea typeface="Times New Roman"/>
                <a:cs typeface="Times New Roman"/>
                <a:sym typeface="Times New Roman"/>
              </a:rPr>
              <a:t>CONCLUSION</a:t>
            </a:r>
            <a:endParaRPr lang="en-IN" sz="3600" b="1" u="sng" dirty="0">
              <a:solidFill>
                <a:srgbClr val="FF0000"/>
              </a:solidFill>
            </a:endParaRPr>
          </a:p>
        </p:txBody>
      </p:sp>
      <p:sp>
        <p:nvSpPr>
          <p:cNvPr id="5" name="TextBox 4">
            <a:extLst>
              <a:ext uri="{FF2B5EF4-FFF2-40B4-BE49-F238E27FC236}">
                <a16:creationId xmlns:a16="http://schemas.microsoft.com/office/drawing/2014/main" id="{CF2BF65E-00D8-5943-0A27-89C25A36CDBF}"/>
              </a:ext>
            </a:extLst>
          </p:cNvPr>
          <p:cNvSpPr txBox="1"/>
          <p:nvPr/>
        </p:nvSpPr>
        <p:spPr>
          <a:xfrm>
            <a:off x="998375" y="1287624"/>
            <a:ext cx="10748865" cy="3108543"/>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Employee management system is an application based system,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having two applications developed, one for employers to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manage employee details and another for employees to mark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their attendance. Every organization whether government or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private uses an information system to store data of their staff.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However, in India it is found that many small scale industries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use pen and paper to keep a record.</a:t>
            </a:r>
          </a:p>
          <a:p>
            <a:pPr algn="just"/>
            <a:endParaRPr lang="en-IN" sz="2800" dirty="0">
              <a:solidFill>
                <a:schemeClr val="tx2"/>
              </a:solidFill>
            </a:endParaRPr>
          </a:p>
        </p:txBody>
      </p:sp>
    </p:spTree>
    <p:extLst>
      <p:ext uri="{BB962C8B-B14F-4D97-AF65-F5344CB8AC3E}">
        <p14:creationId xmlns:p14="http://schemas.microsoft.com/office/powerpoint/2010/main" val="27612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vector realistic neon lights background">
            <a:extLst>
              <a:ext uri="{FF2B5EF4-FFF2-40B4-BE49-F238E27FC236}">
                <a16:creationId xmlns:a16="http://schemas.microsoft.com/office/drawing/2014/main" id="{479EAF8C-A075-4DC0-9DB9-EDEB5CB1B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E9177-9348-5ABA-794A-B308D0251EE9}"/>
              </a:ext>
            </a:extLst>
          </p:cNvPr>
          <p:cNvSpPr txBox="1"/>
          <p:nvPr/>
        </p:nvSpPr>
        <p:spPr>
          <a:xfrm>
            <a:off x="4119108" y="878360"/>
            <a:ext cx="10711542" cy="707886"/>
          </a:xfrm>
          <a:prstGeom prst="rect">
            <a:avLst/>
          </a:prstGeom>
          <a:noFill/>
        </p:spPr>
        <p:txBody>
          <a:bodyPr wrap="square" rtlCol="0">
            <a:spAutoFit/>
          </a:bodyPr>
          <a:lstStyle/>
          <a:p>
            <a:r>
              <a:rPr lang="en" sz="4000" b="1" u="sng" dirty="0">
                <a:solidFill>
                  <a:srgbClr val="FF0000"/>
                </a:solidFill>
                <a:latin typeface="Times New Roman"/>
                <a:ea typeface="Times New Roman"/>
                <a:cs typeface="Times New Roman"/>
                <a:sym typeface="Times New Roman"/>
              </a:rPr>
              <a:t>PROJECT TITLE</a:t>
            </a:r>
            <a:endParaRPr lang="en-IN" sz="4000" b="1" u="sng" dirty="0">
              <a:solidFill>
                <a:srgbClr val="FF0000"/>
              </a:solidFill>
            </a:endParaRPr>
          </a:p>
        </p:txBody>
      </p:sp>
      <p:sp>
        <p:nvSpPr>
          <p:cNvPr id="6" name="TextBox 5">
            <a:extLst>
              <a:ext uri="{FF2B5EF4-FFF2-40B4-BE49-F238E27FC236}">
                <a16:creationId xmlns:a16="http://schemas.microsoft.com/office/drawing/2014/main" id="{CA9D86BE-329E-1F16-5F5A-BD834E238801}"/>
              </a:ext>
            </a:extLst>
          </p:cNvPr>
          <p:cNvSpPr txBox="1"/>
          <p:nvPr/>
        </p:nvSpPr>
        <p:spPr>
          <a:xfrm>
            <a:off x="205274" y="2583228"/>
            <a:ext cx="11038114" cy="1077218"/>
          </a:xfrm>
          <a:prstGeom prst="rect">
            <a:avLst/>
          </a:prstGeom>
          <a:noFill/>
        </p:spPr>
        <p:txBody>
          <a:bodyPr wrap="square" rtlCol="0">
            <a:spAutoFit/>
          </a:bodyPr>
          <a:lstStyle/>
          <a:p>
            <a:pPr marL="0" lvl="0" indent="0" algn="ctr" rtl="0">
              <a:spcBef>
                <a:spcPts val="0"/>
              </a:spcBef>
              <a:spcAft>
                <a:spcPts val="0"/>
              </a:spcAft>
              <a:buNone/>
            </a:pPr>
            <a:r>
              <a:rPr lang="en-US" sz="32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EMPLOYEE ANALYSIS ACCORDING TO EMPLOYEE ATTENDANCE</a:t>
            </a:r>
            <a:endParaRPr lang="en-IN" sz="3200" b="1"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vector realistic neon lights background">
            <a:extLst>
              <a:ext uri="{FF2B5EF4-FFF2-40B4-BE49-F238E27FC236}">
                <a16:creationId xmlns:a16="http://schemas.microsoft.com/office/drawing/2014/main" id="{255285AC-15C4-400F-BEAC-7FA35D01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814655-9CB6-D174-F777-C882B55E02EC}"/>
              </a:ext>
            </a:extLst>
          </p:cNvPr>
          <p:cNvSpPr txBox="1"/>
          <p:nvPr/>
        </p:nvSpPr>
        <p:spPr>
          <a:xfrm>
            <a:off x="671804" y="503853"/>
            <a:ext cx="10692882" cy="1323439"/>
          </a:xfrm>
          <a:prstGeom prst="rect">
            <a:avLst/>
          </a:prstGeom>
          <a:noFill/>
        </p:spPr>
        <p:txBody>
          <a:bodyPr wrap="square" rtlCol="0">
            <a:spAutoFit/>
          </a:bodyPr>
          <a:lstStyle/>
          <a:p>
            <a:r>
              <a:rPr lang="en-IN" sz="4000" b="1" u="sng" dirty="0">
                <a:solidFill>
                  <a:srgbClr val="FF0000"/>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id="{692468F2-EA84-5D57-AB4F-F132EEC7BCB3}"/>
              </a:ext>
            </a:extLst>
          </p:cNvPr>
          <p:cNvSpPr txBox="1"/>
          <p:nvPr/>
        </p:nvSpPr>
        <p:spPr>
          <a:xfrm>
            <a:off x="1212979" y="1539550"/>
            <a:ext cx="9610531" cy="3539430"/>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vector realistic neon lights background">
            <a:extLst>
              <a:ext uri="{FF2B5EF4-FFF2-40B4-BE49-F238E27FC236}">
                <a16:creationId xmlns:a16="http://schemas.microsoft.com/office/drawing/2014/main" id="{451012A2-62EB-4477-8DBB-3EA777234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u="sng" dirty="0">
                <a:solidFill>
                  <a:srgbClr val="FF0000"/>
                </a:solidFill>
                <a:latin typeface="Times New Roman"/>
                <a:ea typeface="Times New Roman"/>
                <a:cs typeface="Times New Roman"/>
                <a:sym typeface="Times New Roman"/>
              </a:rPr>
              <a:t>PROBLEM STATEMENT</a:t>
            </a:r>
            <a:endParaRPr lang="en-IN" sz="4000" b="1" u="sng" dirty="0">
              <a:solidFill>
                <a:srgbClr val="FF0000"/>
              </a:solidFill>
            </a:endParaRPr>
          </a:p>
        </p:txBody>
      </p:sp>
      <p:sp>
        <p:nvSpPr>
          <p:cNvPr id="5" name="TextBox 4">
            <a:extLst>
              <a:ext uri="{FF2B5EF4-FFF2-40B4-BE49-F238E27FC236}">
                <a16:creationId xmlns:a16="http://schemas.microsoft.com/office/drawing/2014/main" id="{20DA22DA-53C3-ED31-3BE5-C9279D73B172}"/>
              </a:ext>
            </a:extLst>
          </p:cNvPr>
          <p:cNvSpPr txBox="1"/>
          <p:nvPr/>
        </p:nvSpPr>
        <p:spPr>
          <a:xfrm>
            <a:off x="951722" y="1651518"/>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bg2">
                  <a:lumMod val="20000"/>
                  <a:lumOff val="80000"/>
                </a:schemeClr>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ee vector realistic neon lights background">
            <a:extLst>
              <a:ext uri="{FF2B5EF4-FFF2-40B4-BE49-F238E27FC236}">
                <a16:creationId xmlns:a16="http://schemas.microsoft.com/office/drawing/2014/main" id="{B554337D-CE3C-40EA-8EFD-FD5654B1F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u="sng" dirty="0">
                <a:solidFill>
                  <a:srgbClr val="FF0000"/>
                </a:solidFill>
                <a:latin typeface="Times New Roman"/>
                <a:ea typeface="Times New Roman"/>
                <a:cs typeface="Times New Roman"/>
                <a:sym typeface="Times New Roman"/>
              </a:rPr>
              <a:t>PROJECT OVERVIEW</a:t>
            </a:r>
            <a:endParaRPr lang="en-IN" sz="3600" b="1" u="sng" dirty="0">
              <a:solidFill>
                <a:srgbClr val="FF0000"/>
              </a:solidFill>
            </a:endParaRPr>
          </a:p>
        </p:txBody>
      </p:sp>
      <p:sp>
        <p:nvSpPr>
          <p:cNvPr id="5" name="TextBox 4">
            <a:extLst>
              <a:ext uri="{FF2B5EF4-FFF2-40B4-BE49-F238E27FC236}">
                <a16:creationId xmlns:a16="http://schemas.microsoft.com/office/drawing/2014/main" id="{CD3556F0-8B98-B8FF-2746-D7FD8881B82D}"/>
              </a:ext>
            </a:extLst>
          </p:cNvPr>
          <p:cNvSpPr txBox="1"/>
          <p:nvPr/>
        </p:nvSpPr>
        <p:spPr>
          <a:xfrm>
            <a:off x="838200" y="1455576"/>
            <a:ext cx="10769082" cy="3477875"/>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FCAAD8-1B2F-DD1F-5BD7-5309AAABCE9E}"/>
              </a:ext>
            </a:extLst>
          </p:cNvPr>
          <p:cNvSpPr>
            <a:spLocks noGrp="1"/>
          </p:cNvSpPr>
          <p:nvPr>
            <p:ph type="ftr" sz="quarter" idx="11"/>
          </p:nvPr>
        </p:nvSpPr>
        <p:spPr/>
        <p:txBody>
          <a:bodyPr/>
          <a:lstStyle/>
          <a:p>
            <a:r>
              <a:rPr lang="en-US" noProof="0"/>
              <a:t>ADD A FOOTER</a:t>
            </a:r>
            <a:endParaRPr lang="en-US" noProof="0" dirty="0"/>
          </a:p>
        </p:txBody>
      </p:sp>
      <p:pic>
        <p:nvPicPr>
          <p:cNvPr id="7170" name="Picture 2" descr="Free vector realistic neon lights background">
            <a:extLst>
              <a:ext uri="{FF2B5EF4-FFF2-40B4-BE49-F238E27FC236}">
                <a16:creationId xmlns:a16="http://schemas.microsoft.com/office/drawing/2014/main" id="{91558DBC-AC9F-43EC-BAE2-71A9C5554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5DE354F-38D8-E740-407C-849B53B888B6}"/>
              </a:ext>
            </a:extLst>
          </p:cNvPr>
          <p:cNvSpPr>
            <a:spLocks noGrp="1"/>
          </p:cNvSpPr>
          <p:nvPr>
            <p:ph type="sldNum" sz="quarter" idx="12"/>
          </p:nvPr>
        </p:nvSpPr>
        <p:spPr/>
        <p:txBody>
          <a:bodyPr/>
          <a:lstStyle/>
          <a:p>
            <a:fld id="{D495E168-DA5E-4888-8D8A-92B118324C14}" type="slidenum">
              <a:rPr lang="en-US" noProof="0" smtClean="0"/>
              <a:pPr/>
              <a:t>6</a:t>
            </a:fld>
            <a:endParaRPr lang="en-US" noProof="0" dirty="0"/>
          </a:p>
        </p:txBody>
      </p:sp>
      <p:sp>
        <p:nvSpPr>
          <p:cNvPr id="6" name="TextBox 5">
            <a:extLst>
              <a:ext uri="{FF2B5EF4-FFF2-40B4-BE49-F238E27FC236}">
                <a16:creationId xmlns:a16="http://schemas.microsoft.com/office/drawing/2014/main"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u="sng" dirty="0">
                <a:solidFill>
                  <a:srgbClr val="FF0000"/>
                </a:solidFill>
                <a:latin typeface="Times New Roman"/>
                <a:ea typeface="Times New Roman"/>
                <a:cs typeface="Times New Roman"/>
                <a:sym typeface="Times New Roman"/>
              </a:rPr>
              <a:t>WHO ARE THE END USERS?</a:t>
            </a:r>
            <a:endParaRPr lang="en-IN" sz="3600" b="1" u="sng" dirty="0">
              <a:solidFill>
                <a:srgbClr val="FF0000"/>
              </a:solidFill>
            </a:endParaRPr>
          </a:p>
        </p:txBody>
      </p:sp>
      <p:sp>
        <p:nvSpPr>
          <p:cNvPr id="7" name="TextBox 6">
            <a:extLst>
              <a:ext uri="{FF2B5EF4-FFF2-40B4-BE49-F238E27FC236}">
                <a16:creationId xmlns:a16="http://schemas.microsoft.com/office/drawing/2014/main" id="{C6D032AA-71BF-FFBF-527D-66242B8E1CED}"/>
              </a:ext>
            </a:extLst>
          </p:cNvPr>
          <p:cNvSpPr txBox="1"/>
          <p:nvPr/>
        </p:nvSpPr>
        <p:spPr>
          <a:xfrm>
            <a:off x="595604" y="2022588"/>
            <a:ext cx="11000792" cy="1754326"/>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HUMAN RESOURCES DEPARTMENT</a:t>
            </a:r>
          </a:p>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RESEARCH AND DEVELOPMENT</a:t>
            </a:r>
          </a:p>
          <a:p>
            <a:pPr marL="457200" indent="-457200">
              <a:buFont typeface="Wingdings" panose="05000000000000000000" pitchFamily="2" charset="2"/>
              <a:buChar char="v"/>
            </a:pPr>
            <a:endParaRPr lang="en-IN" sz="3600" b="1" dirty="0">
              <a:solidFill>
                <a:schemeClr val="bg2">
                  <a:lumMod val="20000"/>
                  <a:lumOff val="80000"/>
                </a:schemeClr>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ree vector realistic neon lights background">
            <a:extLst>
              <a:ext uri="{FF2B5EF4-FFF2-40B4-BE49-F238E27FC236}">
                <a16:creationId xmlns:a16="http://schemas.microsoft.com/office/drawing/2014/main" id="{4BCEC2BE-2381-4D3D-8514-D46174381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u="sng" dirty="0">
                <a:solidFill>
                  <a:srgbClr val="FF0000"/>
                </a:solidFill>
                <a:latin typeface="Times New Roman"/>
                <a:ea typeface="Times New Roman"/>
                <a:cs typeface="Times New Roman"/>
                <a:sym typeface="Times New Roman"/>
              </a:rPr>
              <a:t>OUR SOLUTION AND IT S VALUE PROPOSITION</a:t>
            </a:r>
            <a:endParaRPr lang="en-IN" sz="3600" b="1" u="sng" dirty="0">
              <a:solidFill>
                <a:srgbClr val="FF0000"/>
              </a:solidFill>
            </a:endParaRPr>
          </a:p>
        </p:txBody>
      </p:sp>
      <p:sp>
        <p:nvSpPr>
          <p:cNvPr id="5" name="TextBox 4">
            <a:extLst>
              <a:ext uri="{FF2B5EF4-FFF2-40B4-BE49-F238E27FC236}">
                <a16:creationId xmlns:a16="http://schemas.microsoft.com/office/drawing/2014/main"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chemeClr val="bg2">
                    <a:lumMod val="20000"/>
                    <a:lumOff val="80000"/>
                  </a:schemeClr>
                </a:solidFill>
                <a:latin typeface="Times New Roman"/>
                <a:ea typeface="Times New Roman"/>
                <a:cs typeface="Times New Roman"/>
                <a:sym typeface="Times New Roman"/>
              </a:rPr>
              <a:t>➢ </a:t>
            </a:r>
            <a:r>
              <a:rPr lang="en-IN" sz="2400" b="1" dirty="0">
                <a:solidFill>
                  <a:schemeClr val="bg2">
                    <a:lumMod val="20000"/>
                    <a:lumOff val="80000"/>
                  </a:schemeClr>
                </a:solidFill>
                <a:latin typeface="Times New Roman"/>
                <a:ea typeface="Times New Roman"/>
                <a:cs typeface="Times New Roman"/>
                <a:sym typeface="Times New Roman"/>
              </a:rPr>
              <a:t>COMPREHENSIVE DATA MANAGEMENT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EASE OF USE</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charts and graphs</a:t>
            </a:r>
          </a:p>
          <a:p>
            <a:endParaRPr lang="en-IN" sz="2400" dirty="0"/>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vector realistic neon lights background">
            <a:extLst>
              <a:ext uri="{FF2B5EF4-FFF2-40B4-BE49-F238E27FC236}">
                <a16:creationId xmlns:a16="http://schemas.microsoft.com/office/drawing/2014/main" id="{1EB7272E-59BF-454F-82B4-A1D840FC9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FE7907-3409-F0EC-6E85-C3FF54AFDA78}"/>
              </a:ext>
            </a:extLst>
          </p:cNvPr>
          <p:cNvSpPr txBox="1"/>
          <p:nvPr/>
        </p:nvSpPr>
        <p:spPr>
          <a:xfrm>
            <a:off x="471487" y="457200"/>
            <a:ext cx="11406381" cy="707886"/>
          </a:xfrm>
          <a:prstGeom prst="rect">
            <a:avLst/>
          </a:prstGeom>
          <a:noFill/>
        </p:spPr>
        <p:txBody>
          <a:bodyPr wrap="square" rtlCol="0">
            <a:spAutoFit/>
          </a:bodyPr>
          <a:lstStyle/>
          <a:p>
            <a:r>
              <a:rPr lang="en" sz="4000" b="1" u="sng" dirty="0">
                <a:solidFill>
                  <a:srgbClr val="FF0000"/>
                </a:solidFill>
                <a:latin typeface="Times New Roman"/>
                <a:ea typeface="Times New Roman"/>
                <a:cs typeface="Times New Roman"/>
                <a:sym typeface="Times New Roman"/>
              </a:rPr>
              <a:t>DATASET DESCRIPTION</a:t>
            </a:r>
            <a:endParaRPr lang="en-IN" sz="4000" b="1" u="sng" dirty="0">
              <a:solidFill>
                <a:srgbClr val="FF0000"/>
              </a:solidFill>
            </a:endParaRPr>
          </a:p>
        </p:txBody>
      </p:sp>
      <p:sp>
        <p:nvSpPr>
          <p:cNvPr id="5" name="TextBox 4">
            <a:extLst>
              <a:ext uri="{FF2B5EF4-FFF2-40B4-BE49-F238E27FC236}">
                <a16:creationId xmlns:a16="http://schemas.microsoft.com/office/drawing/2014/main"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Per day rate</a:t>
            </a:r>
          </a:p>
          <a:p>
            <a:endParaRPr lang="en-IN" sz="2400" dirty="0">
              <a:solidFill>
                <a:schemeClr val="tx2"/>
              </a:solidFill>
            </a:endParaRPr>
          </a:p>
        </p:txBody>
      </p:sp>
    </p:spTree>
    <p:extLst>
      <p:ext uri="{BB962C8B-B14F-4D97-AF65-F5344CB8AC3E}">
        <p14:creationId xmlns:p14="http://schemas.microsoft.com/office/powerpoint/2010/main" val="4320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ree vector realistic neon lights background">
            <a:extLst>
              <a:ext uri="{FF2B5EF4-FFF2-40B4-BE49-F238E27FC236}">
                <a16:creationId xmlns:a16="http://schemas.microsoft.com/office/drawing/2014/main" id="{8AE32E17-9060-4A11-A2A0-1ECD7D3F1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A19DD5C-700B-22BC-F6DD-A7E1C8C851B9}"/>
              </a:ext>
            </a:extLst>
          </p:cNvPr>
          <p:cNvSpPr>
            <a:spLocks noGrp="1"/>
          </p:cNvSpPr>
          <p:nvPr>
            <p:ph type="sldNum" sz="quarter" idx="12"/>
          </p:nvPr>
        </p:nvSpPr>
        <p:spPr/>
        <p:txBody>
          <a:bodyPr/>
          <a:lstStyle/>
          <a:p>
            <a:fld id="{D495E168-DA5E-4888-8D8A-92B118324C14}" type="slidenum">
              <a:rPr lang="en-US" noProof="0" smtClean="0"/>
              <a:pPr/>
              <a:t>9</a:t>
            </a:fld>
            <a:endParaRPr lang="en-US" noProof="0" dirty="0"/>
          </a:p>
        </p:txBody>
      </p:sp>
      <p:sp>
        <p:nvSpPr>
          <p:cNvPr id="4" name="TextBox 3">
            <a:extLst>
              <a:ext uri="{FF2B5EF4-FFF2-40B4-BE49-F238E27FC236}">
                <a16:creationId xmlns:a16="http://schemas.microsoft.com/office/drawing/2014/main" id="{7BC66F4F-A8BC-9CE8-4C09-01381D39DA92}"/>
              </a:ext>
            </a:extLst>
          </p:cNvPr>
          <p:cNvSpPr txBox="1"/>
          <p:nvPr/>
        </p:nvSpPr>
        <p:spPr>
          <a:xfrm>
            <a:off x="466531" y="485192"/>
            <a:ext cx="11290040" cy="646331"/>
          </a:xfrm>
          <a:prstGeom prst="rect">
            <a:avLst/>
          </a:prstGeom>
          <a:noFill/>
        </p:spPr>
        <p:txBody>
          <a:bodyPr wrap="square" rtlCol="0">
            <a:spAutoFit/>
          </a:bodyPr>
          <a:lstStyle/>
          <a:p>
            <a:r>
              <a:rPr lang="en" sz="3600" b="1" u="sng" dirty="0">
                <a:solidFill>
                  <a:srgbClr val="FF0000"/>
                </a:solidFill>
                <a:latin typeface="Times New Roman"/>
                <a:ea typeface="Times New Roman"/>
                <a:cs typeface="Times New Roman"/>
                <a:sym typeface="Times New Roman"/>
              </a:rPr>
              <a:t>MODELLING</a:t>
            </a:r>
            <a:endParaRPr lang="en-IN" sz="3600" b="1" u="sng" dirty="0">
              <a:solidFill>
                <a:srgbClr val="FF0000"/>
              </a:solidFill>
            </a:endParaRPr>
          </a:p>
        </p:txBody>
      </p:sp>
      <p:sp>
        <p:nvSpPr>
          <p:cNvPr id="5" name="TextBox 4">
            <a:extLst>
              <a:ext uri="{FF2B5EF4-FFF2-40B4-BE49-F238E27FC236}">
                <a16:creationId xmlns:a16="http://schemas.microsoft.com/office/drawing/2014/main" id="{A7A31594-D0D7-962B-6DD4-2C2D44B9168E}"/>
              </a:ext>
            </a:extLst>
          </p:cNvPr>
          <p:cNvSpPr txBox="1"/>
          <p:nvPr/>
        </p:nvSpPr>
        <p:spPr>
          <a:xfrm>
            <a:off x="821094" y="1399592"/>
            <a:ext cx="10021077" cy="3847207"/>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CLEANING.</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TABLE.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PIVOT CHART.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DASHBOARD.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INSERTING PIVOT CHART IN DASHBOARD.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INSERTING FORMULAS IN DASH BOARD TO MAKE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INTERACTION.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INTERACTIVE DASHBOARD BY PUTTING ALL</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TOGETHER ELEMENTS.</a:t>
            </a:r>
          </a:p>
          <a:p>
            <a:endParaRPr lang="en-IN" sz="2800" dirty="0">
              <a:solidFill>
                <a:schemeClr val="tx2"/>
              </a:solidFill>
            </a:endParaRPr>
          </a:p>
        </p:txBody>
      </p:sp>
    </p:spTree>
    <p:extLst>
      <p:ext uri="{BB962C8B-B14F-4D97-AF65-F5344CB8AC3E}">
        <p14:creationId xmlns:p14="http://schemas.microsoft.com/office/powerpoint/2010/main" val="274405984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110</TotalTime>
  <Words>456</Words>
  <Application>Microsoft Office PowerPoint</Application>
  <PresentationFormat>Widescreen</PresentationFormat>
  <Paragraphs>84</Paragraphs>
  <Slides>11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Sitka Small</vt:lpstr>
      <vt:lpstr>Times New Roman</vt:lpstr>
      <vt:lpstr>Trebuchet MS</vt:lpstr>
      <vt:lpstr>Wingdings</vt:lpstr>
      <vt:lpstr>Wingdings 3</vt:lpstr>
      <vt:lpstr>Facet</vt:lpstr>
      <vt:lpstr>Worksheet</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dc:creator>Poojasree K</dc:creator>
  <cp:lastModifiedBy>m</cp:lastModifiedBy>
  <cp:revision>9</cp:revision>
  <dcterms:created xsi:type="dcterms:W3CDTF">2024-08-27T01:42:07Z</dcterms:created>
  <dcterms:modified xsi:type="dcterms:W3CDTF">2024-08-28T16:06:25Z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